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9" r:id="rId4"/>
    <p:sldId id="258" r:id="rId5"/>
    <p:sldId id="260" r:id="rId6"/>
    <p:sldId id="261" r:id="rId7"/>
    <p:sldId id="262" r:id="rId8"/>
    <p:sldId id="263" r:id="rId9"/>
    <p:sldId id="264" r:id="rId10"/>
    <p:sldId id="265"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9BECE966-A736-49E0-95AC-045FDFA364C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BECE966-A736-49E0-95AC-045FDFA364C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BECE966-A736-49E0-95AC-045FDFA364C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BECE966-A736-49E0-95AC-045FDFA364C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BECE966-A736-49E0-95AC-045FDFA364C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BECE966-A736-49E0-95AC-045FDFA364C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BECE966-A736-49E0-95AC-045FDFA364C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BECE966-A736-49E0-95AC-045FDFA364C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BECE966-A736-49E0-95AC-045FDFA364C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BECE966-A736-49E0-95AC-045FDFA364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5F79369-B7DF-4DD1-93BA-6BA62B09C07E}" type="datetimeFigureOut">
              <a:rPr lang="en-US" smtClean="0"/>
              <a:pPr/>
              <a:t>2/16/2016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BECE966-A736-49E0-95AC-045FDFA364C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5F79369-B7DF-4DD1-93BA-6BA62B09C07E}" type="datetimeFigureOut">
              <a:rPr lang="en-US" smtClean="0"/>
              <a:pPr/>
              <a:t>2/16/2016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BECE966-A736-49E0-95AC-045FDFA364C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Reconstruction</a:t>
            </a:r>
            <a:endParaRPr lang="en-US" dirty="0"/>
          </a:p>
        </p:txBody>
      </p:sp>
      <p:sp>
        <p:nvSpPr>
          <p:cNvPr id="3" name="Subtitle 2"/>
          <p:cNvSpPr>
            <a:spLocks noGrp="1"/>
          </p:cNvSpPr>
          <p:nvPr>
            <p:ph type="subTitle" idx="1"/>
          </p:nvPr>
        </p:nvSpPr>
        <p:spPr/>
        <p:txBody>
          <a:bodyPr/>
          <a:lstStyle/>
          <a:p>
            <a:r>
              <a:rPr lang="en-US" dirty="0" smtClean="0"/>
              <a:t>Identifications and Vocabulary Related to the Reconstruction of the </a:t>
            </a:r>
            <a:r>
              <a:rPr lang="en-US" smtClean="0"/>
              <a:t>American South, 1865 - 1877</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2895600"/>
            <a:ext cx="4552950" cy="340875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Berlin Sans FB" pitchFamily="34" charset="0"/>
              </a:rPr>
              <a:t>The Fourteenth Amendment</a:t>
            </a:r>
            <a:endParaRPr lang="en-US" u="sng" dirty="0">
              <a:latin typeface="Berlin Sans FB" pitchFamily="34" charset="0"/>
            </a:endParaRPr>
          </a:p>
        </p:txBody>
      </p:sp>
      <p:sp>
        <p:nvSpPr>
          <p:cNvPr id="3" name="Content Placeholder 2"/>
          <p:cNvSpPr>
            <a:spLocks noGrp="1"/>
          </p:cNvSpPr>
          <p:nvPr>
            <p:ph sz="half" idx="1"/>
          </p:nvPr>
        </p:nvSpPr>
        <p:spPr/>
        <p:txBody>
          <a:bodyPr>
            <a:normAutofit lnSpcReduction="10000"/>
          </a:bodyPr>
          <a:lstStyle/>
          <a:p>
            <a:pPr marL="82296" indent="0">
              <a:buNone/>
            </a:pPr>
            <a:r>
              <a:rPr lang="en-US" dirty="0" smtClean="0">
                <a:latin typeface="Berlin Sans FB" pitchFamily="34" charset="0"/>
              </a:rPr>
              <a:t>Citizenship rights were granted to anyone born in the territorial confines of the United States of America – including African-Americans and ex-Confederates, but excluding the Native American communities of the continent. </a:t>
            </a:r>
            <a:endParaRPr lang="en-US" dirty="0">
              <a:latin typeface="Berlin Sans FB" pitchFamily="34" charset="0"/>
            </a:endParaRPr>
          </a:p>
        </p:txBody>
      </p:sp>
      <p:pic>
        <p:nvPicPr>
          <p:cNvPr id="5" name="Content Placeholder 4" descr="Slave Free.jpg"/>
          <p:cNvPicPr>
            <a:picLocks noGrp="1" noChangeAspect="1"/>
          </p:cNvPicPr>
          <p:nvPr>
            <p:ph sz="half" idx="2"/>
          </p:nvPr>
        </p:nvPicPr>
        <p:blipFill>
          <a:blip r:embed="rId2" cstate="print"/>
          <a:stretch>
            <a:fillRect/>
          </a:stretch>
        </p:blipFill>
        <p:spPr>
          <a:xfrm>
            <a:off x="5835650" y="1785937"/>
            <a:ext cx="2540000" cy="41402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800" u="sng" dirty="0" smtClean="0">
                <a:latin typeface="Berlin Sans FB" pitchFamily="34" charset="0"/>
              </a:rPr>
              <a:t>Robert E. Lee</a:t>
            </a:r>
            <a:endParaRPr lang="en-US" sz="4800" u="sng" dirty="0">
              <a:latin typeface="Berlin Sans FB" pitchFamily="34" charset="0"/>
            </a:endParaRPr>
          </a:p>
        </p:txBody>
      </p:sp>
      <p:pic>
        <p:nvPicPr>
          <p:cNvPr id="8" name="Content Placeholder 7" descr="Robert E. Lee.jpg"/>
          <p:cNvPicPr>
            <a:picLocks noGrp="1" noChangeAspect="1"/>
          </p:cNvPicPr>
          <p:nvPr>
            <p:ph idx="1"/>
          </p:nvPr>
        </p:nvPicPr>
        <p:blipFill>
          <a:blip r:embed="rId2" cstate="print"/>
          <a:stretch>
            <a:fillRect/>
          </a:stretch>
        </p:blipFill>
        <p:spPr>
          <a:xfrm>
            <a:off x="4724400" y="1524000"/>
            <a:ext cx="3962400" cy="4876800"/>
          </a:xfrm>
        </p:spPr>
      </p:pic>
      <p:sp>
        <p:nvSpPr>
          <p:cNvPr id="7" name="Text Placeholder 6"/>
          <p:cNvSpPr>
            <a:spLocks noGrp="1"/>
          </p:cNvSpPr>
          <p:nvPr>
            <p:ph type="body" idx="4294967295"/>
          </p:nvPr>
        </p:nvSpPr>
        <p:spPr>
          <a:xfrm>
            <a:off x="1371600" y="1371600"/>
            <a:ext cx="3048000" cy="4876800"/>
          </a:xfrm>
        </p:spPr>
        <p:txBody>
          <a:bodyPr>
            <a:normAutofit/>
          </a:bodyPr>
          <a:lstStyle/>
          <a:p>
            <a:pPr marL="82296" indent="0">
              <a:buNone/>
            </a:pPr>
            <a:r>
              <a:rPr lang="en-US" sz="1800" dirty="0" smtClean="0">
                <a:latin typeface="Berlin Sans FB" pitchFamily="34" charset="0"/>
              </a:rPr>
              <a:t>After the Civil War, Robert E. Lee became the President of Washington College in Lexington, VA – and he continued to influence the people of the South with his statements.  During Reconstruction, Lee shared the views of many, including President Andrew Johnson, that although slavery should be outlawed, African-Americans should not receive equal rights or suffrage. Lee continues to be considered a dignified gentlemen, despite having committed treason.</a:t>
            </a:r>
            <a:endParaRPr lang="en-US" sz="1800" dirty="0">
              <a:latin typeface="Berlin Sans FB"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sz="6000" u="sng" dirty="0" smtClean="0">
                <a:latin typeface="Berlin Sans FB" pitchFamily="34" charset="0"/>
              </a:rPr>
              <a:t>Freedmen</a:t>
            </a:r>
            <a:endParaRPr lang="en-US" sz="6000" u="sng" dirty="0">
              <a:latin typeface="Berlin Sans FB" pitchFamily="34" charset="0"/>
            </a:endParaRPr>
          </a:p>
        </p:txBody>
      </p:sp>
      <p:pic>
        <p:nvPicPr>
          <p:cNvPr id="7" name="Content Placeholder 6" descr="Freedmen II.jpg"/>
          <p:cNvPicPr>
            <a:picLocks noGrp="1" noChangeAspect="1"/>
          </p:cNvPicPr>
          <p:nvPr>
            <p:ph idx="1"/>
          </p:nvPr>
        </p:nvPicPr>
        <p:blipFill>
          <a:blip r:embed="rId2" cstate="print"/>
          <a:stretch>
            <a:fillRect/>
          </a:stretch>
        </p:blipFill>
        <p:spPr>
          <a:xfrm>
            <a:off x="2685415" y="1754124"/>
            <a:ext cx="4998720" cy="4187952"/>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143000"/>
          </a:xfrm>
        </p:spPr>
        <p:txBody>
          <a:bodyPr/>
          <a:lstStyle/>
          <a:p>
            <a:pPr algn="ctr"/>
            <a:r>
              <a:rPr lang="en-US" sz="5400" dirty="0" smtClean="0">
                <a:latin typeface="Berlin Sans FB" pitchFamily="34" charset="0"/>
              </a:rPr>
              <a:t>The Radical Republicans</a:t>
            </a:r>
            <a:endParaRPr lang="en-US" sz="5400" dirty="0">
              <a:latin typeface="Berlin Sans FB" pitchFamily="34" charset="0"/>
            </a:endParaRPr>
          </a:p>
        </p:txBody>
      </p:sp>
      <p:sp>
        <p:nvSpPr>
          <p:cNvPr id="6" name="Content Placeholder 5"/>
          <p:cNvSpPr>
            <a:spLocks noGrp="1"/>
          </p:cNvSpPr>
          <p:nvPr>
            <p:ph idx="1"/>
          </p:nvPr>
        </p:nvSpPr>
        <p:spPr/>
        <p:txBody>
          <a:bodyPr/>
          <a:lstStyle/>
          <a:p>
            <a:pPr>
              <a:buNone/>
            </a:pPr>
            <a:r>
              <a:rPr lang="en-US" dirty="0" smtClean="0"/>
              <a:t>    </a:t>
            </a:r>
            <a:endParaRPr lang="en-US" dirty="0">
              <a:latin typeface="Berlin Sans FB" pitchFamily="34" charset="0"/>
            </a:endParaRPr>
          </a:p>
        </p:txBody>
      </p:sp>
      <p:sp>
        <p:nvSpPr>
          <p:cNvPr id="9" name="Text Placeholder 8"/>
          <p:cNvSpPr>
            <a:spLocks noGrp="1"/>
          </p:cNvSpPr>
          <p:nvPr>
            <p:ph type="body" idx="4294967295"/>
          </p:nvPr>
        </p:nvSpPr>
        <p:spPr>
          <a:xfrm>
            <a:off x="1066800" y="1676400"/>
            <a:ext cx="7848600" cy="1524000"/>
          </a:xfrm>
        </p:spPr>
        <p:txBody>
          <a:bodyPr>
            <a:normAutofit fontScale="62500" lnSpcReduction="20000"/>
          </a:bodyPr>
          <a:lstStyle/>
          <a:p>
            <a:pPr marL="82296" indent="0">
              <a:buNone/>
            </a:pPr>
            <a:r>
              <a:rPr lang="en-US" sz="2400" dirty="0" smtClean="0">
                <a:latin typeface="Berlin Sans FB" pitchFamily="34" charset="0"/>
              </a:rPr>
              <a:t>Although they were called “radicals,” most Americans embrace their ideas regarding racial equality and justice today.  Radical Republicans advocated for full citizenship and suffrage rights for African-Americans.  After taking over the Reconstruction process when Andrew Johnson ascended – accidentally – to the Presidency, the Radical Republicans passed the 13</a:t>
            </a:r>
            <a:r>
              <a:rPr lang="en-US" sz="2400" baseline="30000" dirty="0" smtClean="0">
                <a:latin typeface="Berlin Sans FB" pitchFamily="34" charset="0"/>
              </a:rPr>
              <a:t>th</a:t>
            </a:r>
            <a:r>
              <a:rPr lang="en-US" sz="2400" dirty="0" smtClean="0">
                <a:latin typeface="Berlin Sans FB" pitchFamily="34" charset="0"/>
              </a:rPr>
              <a:t>, 14</a:t>
            </a:r>
            <a:r>
              <a:rPr lang="en-US" sz="2400" baseline="30000" dirty="0" smtClean="0">
                <a:latin typeface="Berlin Sans FB" pitchFamily="34" charset="0"/>
              </a:rPr>
              <a:t>th</a:t>
            </a:r>
            <a:r>
              <a:rPr lang="en-US" sz="2400" dirty="0" smtClean="0">
                <a:latin typeface="Berlin Sans FB" pitchFamily="34" charset="0"/>
              </a:rPr>
              <a:t>, and 15</a:t>
            </a:r>
            <a:r>
              <a:rPr lang="en-US" sz="2400" baseline="30000" dirty="0" smtClean="0">
                <a:latin typeface="Berlin Sans FB" pitchFamily="34" charset="0"/>
              </a:rPr>
              <a:t>th</a:t>
            </a:r>
            <a:r>
              <a:rPr lang="en-US" sz="2400" dirty="0" smtClean="0">
                <a:latin typeface="Berlin Sans FB" pitchFamily="34" charset="0"/>
              </a:rPr>
              <a:t> Amendments to the Constitution, guaranteeing that slavery would end, all Americans (except Native Americans) would have citizenship and equal protection under the law, and that African-American men could vote.</a:t>
            </a:r>
          </a:p>
          <a:p>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2984600"/>
            <a:ext cx="5181600" cy="377738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800" u="sng" dirty="0" smtClean="0"/>
              <a:t>Ulysses S. Grant</a:t>
            </a:r>
            <a:endParaRPr lang="en-US" sz="4800" u="sng" dirty="0"/>
          </a:p>
        </p:txBody>
      </p:sp>
      <p:pic>
        <p:nvPicPr>
          <p:cNvPr id="8" name="Picture Placeholder 7" descr="Grant Memoirs.jpg"/>
          <p:cNvPicPr>
            <a:picLocks noGrp="1" noChangeAspect="1"/>
          </p:cNvPicPr>
          <p:nvPr>
            <p:ph sz="half" idx="1"/>
          </p:nvPr>
        </p:nvPicPr>
        <p:blipFill>
          <a:blip r:embed="rId2" cstate="print"/>
          <a:stretch>
            <a:fillRect/>
          </a:stretch>
        </p:blipFill>
        <p:spPr>
          <a:xfrm>
            <a:off x="1435100" y="1658967"/>
            <a:ext cx="3657600" cy="4394141"/>
          </a:xfrm>
        </p:spPr>
      </p:pic>
      <p:sp>
        <p:nvSpPr>
          <p:cNvPr id="7" name="Text Placeholder 6"/>
          <p:cNvSpPr>
            <a:spLocks noGrp="1"/>
          </p:cNvSpPr>
          <p:nvPr>
            <p:ph sz="half" idx="2"/>
          </p:nvPr>
        </p:nvSpPr>
        <p:spPr/>
        <p:txBody>
          <a:bodyPr>
            <a:noAutofit/>
          </a:bodyPr>
          <a:lstStyle/>
          <a:p>
            <a:pPr marL="82296" indent="0">
              <a:buNone/>
            </a:pPr>
            <a:r>
              <a:rPr lang="en-US" sz="1800" dirty="0" smtClean="0"/>
              <a:t>This </a:t>
            </a:r>
            <a:r>
              <a:rPr lang="en-US" sz="1800" dirty="0"/>
              <a:t>man was the Commander of the Union Army during the Civil War, and he was elected President of the United States after the war.  Although often criticized for the corruption and scandal which unfolded under his leadership while he served as President from 1869 to 1877, he was a true advocate of racial equality, and passionately believed in upholding the gains made during the Civil War Era</a:t>
            </a:r>
            <a:r>
              <a:rPr lang="en-US" sz="1800" dirty="0" smtClean="0"/>
              <a:t>.  His memoirs – about 1500 pages worth – are a great source of information regarding both the Civil War and the Reconstruction Period. </a:t>
            </a:r>
            <a:endParaRPr lang="en-US"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latin typeface="Berlin Sans FB" pitchFamily="34" charset="0"/>
              </a:rPr>
              <a:t>The Compromise of 1876-77</a:t>
            </a:r>
            <a:endParaRPr lang="en-US" dirty="0">
              <a:latin typeface="Berlin Sans FB" pitchFamily="34" charset="0"/>
            </a:endParaRPr>
          </a:p>
        </p:txBody>
      </p:sp>
      <p:pic>
        <p:nvPicPr>
          <p:cNvPr id="7" name="Content Placeholder 6" descr="Compromise with South.jpg"/>
          <p:cNvPicPr>
            <a:picLocks noGrp="1" noChangeAspect="1"/>
          </p:cNvPicPr>
          <p:nvPr>
            <p:ph idx="1"/>
          </p:nvPr>
        </p:nvPicPr>
        <p:blipFill>
          <a:blip r:embed="rId2" cstate="print"/>
          <a:stretch>
            <a:fillRect/>
          </a:stretch>
        </p:blipFill>
        <p:spPr>
          <a:xfrm>
            <a:off x="1702197" y="1447800"/>
            <a:ext cx="6965156" cy="48006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5400" u="sng" dirty="0" smtClean="0"/>
              <a:t/>
            </a:r>
            <a:br>
              <a:rPr lang="en-US" sz="5400" u="sng" dirty="0" smtClean="0"/>
            </a:br>
            <a:r>
              <a:rPr lang="en-US" sz="4800" u="sng" dirty="0" smtClean="0"/>
              <a:t>Rutherford B. Hayes</a:t>
            </a:r>
            <a:br>
              <a:rPr lang="en-US" sz="4800" u="sng" dirty="0" smtClean="0"/>
            </a:br>
            <a:endParaRPr lang="en-US" sz="4800" u="sng" dirty="0"/>
          </a:p>
        </p:txBody>
      </p:sp>
      <p:pic>
        <p:nvPicPr>
          <p:cNvPr id="7" name="Picture Placeholder 6" descr="Rutherford B. Hayes.jpg"/>
          <p:cNvPicPr>
            <a:picLocks noGrp="1" noChangeAspect="1"/>
          </p:cNvPicPr>
          <p:nvPr>
            <p:ph sz="half" idx="1"/>
          </p:nvPr>
        </p:nvPicPr>
        <p:blipFill>
          <a:blip r:embed="rId2" cstate="print"/>
          <a:stretch>
            <a:fillRect/>
          </a:stretch>
        </p:blipFill>
        <p:spPr>
          <a:xfrm>
            <a:off x="1435100" y="1630531"/>
            <a:ext cx="3657600" cy="4451013"/>
          </a:xfrm>
        </p:spPr>
      </p:pic>
      <p:sp>
        <p:nvSpPr>
          <p:cNvPr id="6" name="Text Placeholder 5"/>
          <p:cNvSpPr>
            <a:spLocks noGrp="1"/>
          </p:cNvSpPr>
          <p:nvPr>
            <p:ph sz="half" idx="2"/>
          </p:nvPr>
        </p:nvSpPr>
        <p:spPr>
          <a:xfrm>
            <a:off x="5257800" y="1600200"/>
            <a:ext cx="3657600" cy="4663440"/>
          </a:xfrm>
        </p:spPr>
        <p:txBody>
          <a:bodyPr>
            <a:normAutofit fontScale="92500" lnSpcReduction="20000"/>
          </a:bodyPr>
          <a:lstStyle/>
          <a:p>
            <a:pPr marL="82296" indent="0">
              <a:lnSpc>
                <a:spcPct val="110000"/>
              </a:lnSpc>
              <a:buNone/>
            </a:pPr>
            <a:r>
              <a:rPr lang="en-US" sz="1800" dirty="0"/>
              <a:t>He was the Republican candidate for President of the United States in the Election of 1876 who won the Election and ended Reconstruction. </a:t>
            </a:r>
            <a:r>
              <a:rPr lang="en-US" sz="1900" dirty="0" smtClean="0"/>
              <a:t>In exchange for a pledge that he would immediately withdraw all Union soldiers from the South and end the Reconstruction, Rutherford B. Hayes was handed the Presidency in the Election of 1876 – despite the fact that his rival, Samuel Tilden, had won more votes! </a:t>
            </a:r>
            <a:r>
              <a:rPr lang="en-US" sz="2000" dirty="0" smtClean="0"/>
              <a:t>Democrats </a:t>
            </a:r>
            <a:r>
              <a:rPr lang="en-US" sz="2000" dirty="0"/>
              <a:t>claimed that he had robbed Samuel Tilden of the </a:t>
            </a:r>
            <a:r>
              <a:rPr lang="en-US" sz="2000" dirty="0" smtClean="0"/>
              <a:t>Presidency.  Soon, all of the gains made during the Reconstruction Period would be washed </a:t>
            </a:r>
            <a:r>
              <a:rPr lang="en-US" sz="2000" dirty="0" err="1" smtClean="0"/>
              <a:t>usunder</a:t>
            </a:r>
            <a:r>
              <a:rPr lang="en-US" sz="2000"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u="sng" dirty="0" smtClean="0">
                <a:latin typeface="+mn-lt"/>
              </a:rPr>
              <a:t>Abraham Lincoln</a:t>
            </a:r>
            <a:endParaRPr lang="en-US" u="sng" dirty="0">
              <a:latin typeface="+mn-lt"/>
            </a:endParaRPr>
          </a:p>
        </p:txBody>
      </p:sp>
      <p:pic>
        <p:nvPicPr>
          <p:cNvPr id="12" name="Content Placeholder 11" descr="Lincoln.jpg"/>
          <p:cNvPicPr>
            <a:picLocks noGrp="1" noChangeAspect="1"/>
          </p:cNvPicPr>
          <p:nvPr>
            <p:ph sz="half" idx="1"/>
          </p:nvPr>
        </p:nvPicPr>
        <p:blipFill>
          <a:blip r:embed="rId2" cstate="print"/>
          <a:stretch>
            <a:fillRect/>
          </a:stretch>
        </p:blipFill>
        <p:spPr>
          <a:xfrm>
            <a:off x="1600200" y="1828800"/>
            <a:ext cx="3048000" cy="4158888"/>
          </a:xfrm>
        </p:spPr>
      </p:pic>
      <p:sp>
        <p:nvSpPr>
          <p:cNvPr id="6" name="Text Placeholder 5"/>
          <p:cNvSpPr>
            <a:spLocks noGrp="1"/>
          </p:cNvSpPr>
          <p:nvPr>
            <p:ph sz="half" idx="2"/>
          </p:nvPr>
        </p:nvSpPr>
        <p:spPr>
          <a:xfrm>
            <a:off x="5276088" y="1752600"/>
            <a:ext cx="3029712" cy="4434840"/>
          </a:xfrm>
        </p:spPr>
        <p:txBody>
          <a:bodyPr>
            <a:normAutofit fontScale="62500" lnSpcReduction="20000"/>
          </a:bodyPr>
          <a:lstStyle/>
          <a:p>
            <a:pPr marL="82296" indent="0">
              <a:buNone/>
            </a:pPr>
            <a:r>
              <a:rPr lang="en-US" dirty="0"/>
              <a:t>This Republican President of the United States wanted to treat the former Confederate states leniently after the Civil War.  He was assassinated by a former actor and Southern sympathizer – John Wilkes Booth.  </a:t>
            </a:r>
            <a:r>
              <a:rPr lang="en-US" dirty="0" smtClean="0"/>
              <a:t>Although known as the “Great Emancipator” Lincoln’s opinions on the role that African-Americans would play in society were constantly evolving.  At the time of his death, he was not necessarily in favor of full citizenship rights or voting rights for formerly enslaved African-Americans. </a:t>
            </a:r>
            <a:endParaRPr lang="en-US" dirty="0"/>
          </a:p>
          <a:p>
            <a:pPr marL="82296" indent="0">
              <a:buNone/>
            </a:pPr>
            <a:endParaRPr lang="en-US" dirty="0" smtClean="0">
              <a:latin typeface="Berlin Sans FB"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u="sng" dirty="0" smtClean="0"/>
              <a:t>The 13</a:t>
            </a:r>
            <a:r>
              <a:rPr lang="en-US" u="sng" baseline="30000" dirty="0" smtClean="0"/>
              <a:t>th</a:t>
            </a:r>
            <a:r>
              <a:rPr lang="en-US" u="sng" dirty="0" smtClean="0"/>
              <a:t> Amendment</a:t>
            </a:r>
            <a:endParaRPr lang="en-US" u="sng" dirty="0"/>
          </a:p>
        </p:txBody>
      </p:sp>
      <p:sp>
        <p:nvSpPr>
          <p:cNvPr id="6" name="Text Placeholder 5"/>
          <p:cNvSpPr>
            <a:spLocks noGrp="1"/>
          </p:cNvSpPr>
          <p:nvPr>
            <p:ph sz="half" idx="1"/>
          </p:nvPr>
        </p:nvSpPr>
        <p:spPr>
          <a:xfrm>
            <a:off x="1524000" y="1600200"/>
            <a:ext cx="3657600" cy="4572000"/>
          </a:xfrm>
        </p:spPr>
        <p:txBody>
          <a:bodyPr>
            <a:normAutofit fontScale="70000" lnSpcReduction="20000"/>
          </a:bodyPr>
          <a:lstStyle/>
          <a:p>
            <a:pPr marL="82296" indent="0">
              <a:buNone/>
            </a:pPr>
            <a:r>
              <a:rPr lang="en-US" dirty="0"/>
              <a:t>After the Civil War, every Southern state would have to ratify this amendment, which ended slavery in the United States of America, before it re-entered the </a:t>
            </a:r>
            <a:r>
              <a:rPr lang="en-US" dirty="0" smtClean="0"/>
              <a:t>Union.  Nevertheless, some states refused.  The State of Mississippi – due to a technicality which no one in the state saw fit to address – did not ratify the 13</a:t>
            </a:r>
            <a:r>
              <a:rPr lang="en-US" baseline="30000" dirty="0" smtClean="0"/>
              <a:t>th</a:t>
            </a:r>
            <a:r>
              <a:rPr lang="en-US" dirty="0" smtClean="0"/>
              <a:t> Amendment to the Constitution until 2013!  The state legislature had approved the amendment in the 1990s, but never filed the appropriate paperwork with the National Archives to register their ratification.</a:t>
            </a:r>
            <a:endParaRPr lang="en-US" dirty="0"/>
          </a:p>
          <a:p>
            <a:pPr marL="82296" indent="0">
              <a:buNone/>
            </a:pPr>
            <a:endParaRPr lang="en-US" dirty="0"/>
          </a:p>
          <a:p>
            <a:endParaRPr lang="en-US" dirty="0" smtClean="0"/>
          </a:p>
          <a:p>
            <a:endParaRPr lang="en-US" dirty="0" smtClean="0"/>
          </a:p>
        </p:txBody>
      </p:sp>
      <p:pic>
        <p:nvPicPr>
          <p:cNvPr id="4" name="Content Placeholder 3"/>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600200"/>
            <a:ext cx="3113270" cy="4664075"/>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7543800" cy="1162050"/>
          </a:xfrm>
        </p:spPr>
        <p:txBody>
          <a:bodyPr/>
          <a:lstStyle/>
          <a:p>
            <a:r>
              <a:rPr lang="en-US" dirty="0" smtClean="0">
                <a:latin typeface="Berlin Sans FB" pitchFamily="34" charset="0"/>
              </a:rPr>
              <a:t>Military Rule, or Military Occupation</a:t>
            </a:r>
            <a:endParaRPr lang="en-US" dirty="0">
              <a:latin typeface="Berlin Sans FB" pitchFamily="34" charset="0"/>
            </a:endParaRPr>
          </a:p>
        </p:txBody>
      </p:sp>
      <p:sp>
        <p:nvSpPr>
          <p:cNvPr id="3" name="Text Placeholder 2"/>
          <p:cNvSpPr>
            <a:spLocks noGrp="1"/>
          </p:cNvSpPr>
          <p:nvPr>
            <p:ph type="body" idx="2"/>
          </p:nvPr>
        </p:nvSpPr>
        <p:spPr>
          <a:xfrm>
            <a:off x="533400" y="1676400"/>
            <a:ext cx="1981200" cy="4572000"/>
          </a:xfrm>
        </p:spPr>
        <p:txBody>
          <a:bodyPr/>
          <a:lstStyle/>
          <a:p>
            <a:r>
              <a:rPr lang="en-US" dirty="0"/>
              <a:t>Since the state governments in Southern States were no longer valid at the end of the Civil War, order was kept by this method – five districts were created in the former Confederacy.  </a:t>
            </a:r>
            <a:r>
              <a:rPr lang="en-US" dirty="0" smtClean="0"/>
              <a:t>The only state which had been a part of the Confederacy but escaped military occupation was Tennessee – the home state of the President.  Due to is size and proximity to the nation’s capital, the state of Virginia was a district all to itself. </a:t>
            </a:r>
            <a:endParaRPr lang="en-US" dirty="0"/>
          </a:p>
          <a:p>
            <a:endParaRPr lang="en-US" dirty="0">
              <a:latin typeface="Berlin Sans FB" pitchFamily="34" charset="0"/>
            </a:endParaRPr>
          </a:p>
        </p:txBody>
      </p:sp>
      <p:pic>
        <p:nvPicPr>
          <p:cNvPr id="5" name="Content Placeholder 4" descr="Military Occupation CSA.jpg"/>
          <p:cNvPicPr>
            <a:picLocks noGrp="1" noChangeAspect="1"/>
          </p:cNvPicPr>
          <p:nvPr>
            <p:ph sz="half" idx="1"/>
          </p:nvPr>
        </p:nvPicPr>
        <p:blipFill>
          <a:blip r:embed="rId2" cstate="print"/>
          <a:stretch>
            <a:fillRect/>
          </a:stretch>
        </p:blipFill>
        <p:spPr>
          <a:xfrm>
            <a:off x="2667000" y="1676400"/>
            <a:ext cx="5881040" cy="42672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effectLst/>
              </a:rPr>
              <a:t>Andrew Johnson </a:t>
            </a:r>
            <a:endParaRPr lang="en-US" b="0" u="sng" dirty="0">
              <a:effectLst/>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53000" y="1524000"/>
            <a:ext cx="2552942" cy="4541767"/>
          </a:xfrm>
        </p:spPr>
      </p:pic>
      <p:sp>
        <p:nvSpPr>
          <p:cNvPr id="3" name="Text Placeholder 2"/>
          <p:cNvSpPr>
            <a:spLocks noGrp="1"/>
          </p:cNvSpPr>
          <p:nvPr>
            <p:ph type="body" idx="4294967295"/>
          </p:nvPr>
        </p:nvSpPr>
        <p:spPr>
          <a:xfrm>
            <a:off x="1752600" y="1600200"/>
            <a:ext cx="2438400" cy="4191000"/>
          </a:xfrm>
        </p:spPr>
        <p:txBody>
          <a:bodyPr>
            <a:normAutofit fontScale="62500" lnSpcReduction="20000"/>
          </a:bodyPr>
          <a:lstStyle/>
          <a:p>
            <a:pPr marL="82296" indent="0">
              <a:buNone/>
            </a:pPr>
            <a:r>
              <a:rPr lang="en-US" dirty="0"/>
              <a:t>He was a Democrat from a Southern State – Tennessee – but when Abraham Lincoln was assassinated, he became the President of the United States.  Radical Republicans were extremely upset, fearing he would be too conciliatory toward former Confederates. </a:t>
            </a:r>
          </a:p>
          <a:p>
            <a:pPr marL="82296" indent="0">
              <a:buNone/>
            </a:pPr>
            <a:endParaRPr lang="en-US" dirty="0">
              <a:latin typeface="Berlin Sans FB"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8001000" cy="1143000"/>
          </a:xfrm>
        </p:spPr>
        <p:txBody>
          <a:bodyPr>
            <a:normAutofit fontScale="90000"/>
          </a:bodyPr>
          <a:lstStyle/>
          <a:p>
            <a:r>
              <a:rPr lang="en-US" dirty="0" smtClean="0">
                <a:latin typeface="Berlin Sans FB" pitchFamily="34" charset="0"/>
              </a:rPr>
              <a:t>The 15</a:t>
            </a:r>
            <a:r>
              <a:rPr lang="en-US" baseline="30000" dirty="0" smtClean="0">
                <a:latin typeface="Berlin Sans FB" pitchFamily="34" charset="0"/>
              </a:rPr>
              <a:t>th</a:t>
            </a:r>
            <a:r>
              <a:rPr lang="en-US" dirty="0" smtClean="0">
                <a:latin typeface="Berlin Sans FB" pitchFamily="34" charset="0"/>
              </a:rPr>
              <a:t> Amendment to the Constitution – Suffrage Rights</a:t>
            </a:r>
            <a:endParaRPr lang="en-US" dirty="0">
              <a:latin typeface="Berlin Sans FB" pitchFamily="34" charset="0"/>
            </a:endParaRPr>
          </a:p>
        </p:txBody>
      </p:sp>
      <p:pic>
        <p:nvPicPr>
          <p:cNvPr id="5" name="Content Placeholder 4" descr="Freedment Voting.jpg"/>
          <p:cNvPicPr>
            <a:picLocks noGrp="1" noChangeAspect="1"/>
          </p:cNvPicPr>
          <p:nvPr>
            <p:ph idx="1"/>
          </p:nvPr>
        </p:nvPicPr>
        <p:blipFill>
          <a:blip r:embed="rId2" cstate="print"/>
          <a:stretch>
            <a:fillRect/>
          </a:stretch>
        </p:blipFill>
        <p:spPr>
          <a:xfrm>
            <a:off x="4114800" y="2133600"/>
            <a:ext cx="4762500" cy="3333750"/>
          </a:xfrm>
        </p:spPr>
      </p:pic>
      <p:sp>
        <p:nvSpPr>
          <p:cNvPr id="3" name="Text Placeholder 2"/>
          <p:cNvSpPr>
            <a:spLocks noGrp="1"/>
          </p:cNvSpPr>
          <p:nvPr>
            <p:ph type="body" idx="4294967295"/>
          </p:nvPr>
        </p:nvSpPr>
        <p:spPr>
          <a:xfrm>
            <a:off x="1143000" y="2057400"/>
            <a:ext cx="2895600" cy="4419600"/>
          </a:xfrm>
        </p:spPr>
        <p:txBody>
          <a:bodyPr>
            <a:normAutofit fontScale="62500" lnSpcReduction="20000"/>
          </a:bodyPr>
          <a:lstStyle/>
          <a:p>
            <a:pPr marL="82296" indent="0">
              <a:buNone/>
            </a:pPr>
            <a:r>
              <a:rPr lang="en-US" dirty="0" smtClean="0"/>
              <a:t>The 15</a:t>
            </a:r>
            <a:r>
              <a:rPr lang="en-US" baseline="30000" dirty="0" smtClean="0"/>
              <a:t>th</a:t>
            </a:r>
            <a:r>
              <a:rPr lang="en-US" dirty="0" smtClean="0"/>
              <a:t> Amendment promised that suffrage would not be denied to male voters on the basis of race, skin color, or previous condition or servitude.  It was largely ineffective until the Voting Rights Act of 1965 came along.  Today, the Supreme Court is considering arguments to reverse the Voting Rights Act of 1965.  Alabama argues that the federal oversight is no longer necessary.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pitchFamily="34" charset="0"/>
              </a:rPr>
              <a:t>Frederick Douglass</a:t>
            </a:r>
            <a:endParaRPr lang="en-US" dirty="0">
              <a:latin typeface="Berlin Sans FB" pitchFamily="34" charset="0"/>
            </a:endParaRPr>
          </a:p>
        </p:txBody>
      </p:sp>
      <p:pic>
        <p:nvPicPr>
          <p:cNvPr id="5" name="Content Placeholder 4" descr="Frederick Douglass.bmp"/>
          <p:cNvPicPr>
            <a:picLocks noGrp="1" noChangeAspect="1"/>
          </p:cNvPicPr>
          <p:nvPr>
            <p:ph idx="1"/>
          </p:nvPr>
        </p:nvPicPr>
        <p:blipFill>
          <a:blip r:embed="rId2" cstate="print"/>
          <a:stretch>
            <a:fillRect/>
          </a:stretch>
        </p:blipFill>
        <p:spPr>
          <a:xfrm>
            <a:off x="4495800" y="1371600"/>
            <a:ext cx="4208745" cy="4800600"/>
          </a:xfrm>
        </p:spPr>
      </p:pic>
      <p:sp>
        <p:nvSpPr>
          <p:cNvPr id="3" name="Text Placeholder 2"/>
          <p:cNvSpPr>
            <a:spLocks noGrp="1"/>
          </p:cNvSpPr>
          <p:nvPr>
            <p:ph type="body" idx="4294967295"/>
          </p:nvPr>
        </p:nvSpPr>
        <p:spPr>
          <a:xfrm>
            <a:off x="1219200" y="1371600"/>
            <a:ext cx="3200400" cy="5029200"/>
          </a:xfrm>
        </p:spPr>
        <p:txBody>
          <a:bodyPr>
            <a:normAutofit fontScale="62500" lnSpcReduction="20000"/>
          </a:bodyPr>
          <a:lstStyle/>
          <a:p>
            <a:pPr marL="82296" indent="0">
              <a:buNone/>
            </a:pPr>
            <a:r>
              <a:rPr lang="en-US" dirty="0" smtClean="0">
                <a:latin typeface="Berlin Sans FB" pitchFamily="34" charset="0"/>
              </a:rPr>
              <a:t>Frederick Douglass was a former slave who became one of the most outspoken abolitionist speakers in the United States during the Antebellum Period.  He was the editor of an abolitionist newspaper called </a:t>
            </a:r>
            <a:r>
              <a:rPr lang="en-US" i="1" u="sng" dirty="0" smtClean="0">
                <a:latin typeface="Berlin Sans FB" pitchFamily="34" charset="0"/>
              </a:rPr>
              <a:t>The North Star</a:t>
            </a:r>
            <a:r>
              <a:rPr lang="en-US" dirty="0" smtClean="0">
                <a:latin typeface="Berlin Sans FB" pitchFamily="34" charset="0"/>
              </a:rPr>
              <a:t>.  During the Civil War, he petitioned President Lincoln to allow newly freed slaves to serve in the United States Military.  After the war, he led the Freedman’s Bureau and serve d as the United States ambassador to Haiti. </a:t>
            </a:r>
            <a:endParaRPr lang="en-US" dirty="0">
              <a:latin typeface="Berlin Sans FB"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2"/>
          </p:nvPr>
        </p:nvSpPr>
        <p:spPr>
          <a:xfrm>
            <a:off x="457200" y="990600"/>
            <a:ext cx="3810000" cy="698500"/>
          </a:xfrm>
        </p:spPr>
        <p:txBody>
          <a:bodyPr>
            <a:noAutofit/>
          </a:bodyPr>
          <a:lstStyle/>
          <a:p>
            <a:r>
              <a:rPr lang="en-US" sz="5400" u="sng" dirty="0" smtClean="0">
                <a:latin typeface="Berlin Sans FB" pitchFamily="34" charset="0"/>
              </a:rPr>
              <a:t>Suffrage</a:t>
            </a:r>
            <a:r>
              <a:rPr lang="en-US" sz="5400" dirty="0" smtClean="0">
                <a:latin typeface="Berlin Sans FB" pitchFamily="34" charset="0"/>
              </a:rPr>
              <a:t>:</a:t>
            </a:r>
          </a:p>
          <a:p>
            <a:r>
              <a:rPr lang="en-US" sz="5400" dirty="0" smtClean="0">
                <a:latin typeface="Berlin Sans FB" pitchFamily="34" charset="0"/>
              </a:rPr>
              <a:t> </a:t>
            </a:r>
            <a:endParaRPr lang="en-US" sz="5400" dirty="0">
              <a:latin typeface="Berlin Sans FB" pitchFamily="34" charset="0"/>
            </a:endParaRPr>
          </a:p>
        </p:txBody>
      </p:sp>
      <p:sp>
        <p:nvSpPr>
          <p:cNvPr id="2" name="Content Placeholder 1"/>
          <p:cNvSpPr>
            <a:spLocks noGrp="1"/>
          </p:cNvSpPr>
          <p:nvPr>
            <p:ph sz="half" idx="1"/>
          </p:nvPr>
        </p:nvSpPr>
        <p:spPr/>
        <p:txBody>
          <a:bodyPr/>
          <a:lstStyle/>
          <a:p>
            <a:pPr marL="82296" indent="0">
              <a:buNone/>
            </a:pPr>
            <a:r>
              <a:rPr lang="en-US" i="1" dirty="0">
                <a:latin typeface="Berlin Sans FB" pitchFamily="34" charset="0"/>
              </a:rPr>
              <a:t>n</a:t>
            </a:r>
            <a:r>
              <a:rPr lang="en-US" dirty="0">
                <a:latin typeface="Berlin Sans FB" pitchFamily="34" charset="0"/>
              </a:rPr>
              <a:t>.  The right to vote.  With the passage of the 15</a:t>
            </a:r>
            <a:r>
              <a:rPr lang="en-US" baseline="30000" dirty="0">
                <a:latin typeface="Berlin Sans FB" pitchFamily="34" charset="0"/>
              </a:rPr>
              <a:t>th</a:t>
            </a:r>
            <a:r>
              <a:rPr lang="en-US" dirty="0">
                <a:latin typeface="Berlin Sans FB" pitchFamily="34" charset="0"/>
              </a:rPr>
              <a:t> Amendment, African American men over a certain age gained suffrage.  Women of any race, on the other hand, would not gain the right to vote until the 19</a:t>
            </a:r>
            <a:r>
              <a:rPr lang="en-US" baseline="30000" dirty="0">
                <a:latin typeface="Berlin Sans FB" pitchFamily="34" charset="0"/>
              </a:rPr>
              <a:t>th</a:t>
            </a:r>
            <a:r>
              <a:rPr lang="en-US" dirty="0">
                <a:latin typeface="Berlin Sans FB" pitchFamily="34" charset="0"/>
              </a:rPr>
              <a:t> Amendment was passed, in 1919. </a:t>
            </a:r>
          </a:p>
          <a:p>
            <a:pPr marL="82296" indent="0">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u="sng" dirty="0" smtClean="0">
                <a:latin typeface="Berlin Sans FB" pitchFamily="34" charset="0"/>
              </a:rPr>
              <a:t>Black Codes</a:t>
            </a:r>
            <a:endParaRPr lang="en-US" u="sng" dirty="0">
              <a:latin typeface="Berlin Sans FB" pitchFamily="34" charset="0"/>
            </a:endParaRPr>
          </a:p>
        </p:txBody>
      </p:sp>
      <p:sp>
        <p:nvSpPr>
          <p:cNvPr id="6" name="Text Placeholder 5"/>
          <p:cNvSpPr>
            <a:spLocks noGrp="1"/>
          </p:cNvSpPr>
          <p:nvPr>
            <p:ph sz="half" idx="1"/>
          </p:nvPr>
        </p:nvSpPr>
        <p:spPr/>
        <p:txBody>
          <a:bodyPr>
            <a:normAutofit fontScale="92500"/>
          </a:bodyPr>
          <a:lstStyle/>
          <a:p>
            <a:pPr marL="82296" indent="0">
              <a:buNone/>
            </a:pPr>
            <a:r>
              <a:rPr lang="en-US" dirty="0" smtClean="0">
                <a:latin typeface="Berlin Sans FB" pitchFamily="34" charset="0"/>
              </a:rPr>
              <a:t>Black codes were designed to keep African-Americans in the deep South in the condition of slavery even after slavery had been officially outlawed.  Radical Republicans did everything in their power to overturn black codes. </a:t>
            </a:r>
            <a:endParaRPr lang="en-US" dirty="0">
              <a:latin typeface="Berlin Sans FB" pitchFamily="34" charset="0"/>
            </a:endParaRPr>
          </a:p>
        </p:txBody>
      </p:sp>
      <p:pic>
        <p:nvPicPr>
          <p:cNvPr id="8" name="Content Placeholder 7" descr="Black Codes.jpg"/>
          <p:cNvPicPr>
            <a:picLocks noGrp="1" noChangeAspect="1"/>
          </p:cNvPicPr>
          <p:nvPr>
            <p:ph sz="half" idx="2"/>
          </p:nvPr>
        </p:nvPicPr>
        <p:blipFill>
          <a:blip r:embed="rId2" cstate="print"/>
          <a:stretch>
            <a:fillRect/>
          </a:stretch>
        </p:blipFill>
        <p:spPr>
          <a:xfrm>
            <a:off x="5105400" y="685800"/>
            <a:ext cx="3962400" cy="5660571"/>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122</TotalTime>
  <Words>1011</Words>
  <Application>Microsoft Office PowerPoint</Application>
  <PresentationFormat>On-screen Show (4:3)</PresentationFormat>
  <Paragraphs>33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Berlin Sans FB</vt:lpstr>
      <vt:lpstr>Gill Sans MT</vt:lpstr>
      <vt:lpstr>Verdana</vt:lpstr>
      <vt:lpstr>Wingdings 2</vt:lpstr>
      <vt:lpstr>Solstice</vt:lpstr>
      <vt:lpstr>The Reconstruction</vt:lpstr>
      <vt:lpstr>Abraham Lincoln</vt:lpstr>
      <vt:lpstr>The 13th Amendment</vt:lpstr>
      <vt:lpstr>Military Rule, or Military Occupation</vt:lpstr>
      <vt:lpstr>Andrew Johnson </vt:lpstr>
      <vt:lpstr>The 15th Amendment to the Constitution – Suffrage Rights</vt:lpstr>
      <vt:lpstr>Frederick Douglass</vt:lpstr>
      <vt:lpstr>PowerPoint Presentation</vt:lpstr>
      <vt:lpstr>Black Codes</vt:lpstr>
      <vt:lpstr>The Fourteenth Amendment</vt:lpstr>
      <vt:lpstr>Robert E. Lee</vt:lpstr>
      <vt:lpstr>Freedmen</vt:lpstr>
      <vt:lpstr>The Radical Republicans</vt:lpstr>
      <vt:lpstr>Ulysses S. Grant</vt:lpstr>
      <vt:lpstr>The Compromise of 1876-77</vt:lpstr>
      <vt:lpstr> Rutherford B. Hayes </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Reconstruction</dc:title>
  <dc:creator>Adam Patrick Henry</dc:creator>
  <cp:lastModifiedBy>Adam Henry</cp:lastModifiedBy>
  <cp:revision>14</cp:revision>
  <dcterms:created xsi:type="dcterms:W3CDTF">2010-09-01T17:12:03Z</dcterms:created>
  <dcterms:modified xsi:type="dcterms:W3CDTF">2016-02-16T17:44:26Z</dcterms:modified>
</cp:coreProperties>
</file>